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7" r:id="rId5"/>
    <p:sldId id="272" r:id="rId6"/>
    <p:sldId id="283" r:id="rId7"/>
    <p:sldId id="282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6" r:id="rId16"/>
    <p:sldId id="292" r:id="rId17"/>
    <p:sldId id="293" r:id="rId18"/>
    <p:sldId id="294" r:id="rId19"/>
    <p:sldId id="295" r:id="rId20"/>
    <p:sldId id="299" r:id="rId21"/>
    <p:sldId id="297" r:id="rId22"/>
    <p:sldId id="298" r:id="rId23"/>
    <p:sldId id="302" r:id="rId24"/>
    <p:sldId id="303" r:id="rId25"/>
    <p:sldId id="304" r:id="rId26"/>
    <p:sldId id="300" r:id="rId27"/>
    <p:sldId id="301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25" autoAdjust="0"/>
    <p:restoredTop sz="76301" autoAdjust="0"/>
  </p:normalViewPr>
  <p:slideViewPr>
    <p:cSldViewPr>
      <p:cViewPr varScale="1">
        <p:scale>
          <a:sx n="42" d="100"/>
          <a:sy n="42" d="100"/>
        </p:scale>
        <p:origin x="466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MVP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Points/G</c:v>
                </c:pt>
                <c:pt idx="1">
                  <c:v>Rebounds/G</c:v>
                </c:pt>
                <c:pt idx="2">
                  <c:v>Assist Per/G</c:v>
                </c:pt>
                <c:pt idx="3">
                  <c:v>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21.26</c:v>
                </c:pt>
                <c:pt idx="1">
                  <c:v>7.09</c:v>
                </c:pt>
                <c:pt idx="2">
                  <c:v>5.07</c:v>
                </c:pt>
                <c:pt idx="3">
                  <c:v>22.08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1348-49C5-B65E-BBE85EEC08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Non-MVP</c:v>
                </c:pt>
              </c:strCache>
            </c:strRef>
          </c:tx>
          <c:spPr>
            <a:solidFill>
              <a:srgbClr val="FFFF00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Points/G</c:v>
                </c:pt>
                <c:pt idx="1">
                  <c:v>Rebounds/G</c:v>
                </c:pt>
                <c:pt idx="2">
                  <c:v>Assist Per/G</c:v>
                </c:pt>
                <c:pt idx="3">
                  <c:v>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8.1300000000000008</c:v>
                </c:pt>
                <c:pt idx="1">
                  <c:v>3.59</c:v>
                </c:pt>
                <c:pt idx="2">
                  <c:v>1.84</c:v>
                </c:pt>
                <c:pt idx="3">
                  <c:v>12.5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1348-49C5-B65E-BBE85EEC08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-1336570672"/>
        <c:axId val="-1336577744"/>
      </c:barChart>
      <c:catAx>
        <c:axId val="-1336570672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US"/>
          </a:p>
        </c:txPr>
        <c:crossAx val="-1336577744"/>
        <c:crosses val="autoZero"/>
        <c:auto val="1"/>
        <c:lblAlgn val="ctr"/>
        <c:lblOffset val="100"/>
        <c:noMultiLvlLbl val="0"/>
      </c:catAx>
      <c:valAx>
        <c:axId val="-1336577744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-13365706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2160E-F002-4BC5-AE6A-3174F365F70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3E42B72-6042-476E-8FF7-E438DB4A4B5F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gm:t>
    </dgm:pt>
    <dgm:pt modelId="{C7692E15-56FD-4BF2-9BC7-3CD26F59D9E3}" type="parTrans" cxnId="{842F55DC-90BD-4DF0-8FFC-364BD7BAA9F1}">
      <dgm:prSet/>
      <dgm:spPr/>
      <dgm:t>
        <a:bodyPr/>
        <a:lstStyle/>
        <a:p>
          <a:endParaRPr lang="en-SG"/>
        </a:p>
      </dgm:t>
    </dgm:pt>
    <dgm:pt modelId="{650F4EDF-8B53-42A6-81AC-537B9AADCF77}" type="sibTrans" cxnId="{842F55DC-90BD-4DF0-8FFC-364BD7BAA9F1}">
      <dgm:prSet/>
      <dgm:spPr/>
      <dgm:t>
        <a:bodyPr/>
        <a:lstStyle/>
        <a:p>
          <a:endParaRPr lang="en-SG"/>
        </a:p>
      </dgm:t>
    </dgm:pt>
    <dgm:pt modelId="{00273403-D6FD-45D0-9D85-0DF80C5FB91B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gm:t>
    </dgm:pt>
    <dgm:pt modelId="{BB9FB927-E1AA-4593-863D-B0D4AE277905}" type="parTrans" cxnId="{09D10707-975A-417C-8C2A-0DDB89E7A0C6}">
      <dgm:prSet/>
      <dgm:spPr/>
      <dgm:t>
        <a:bodyPr/>
        <a:lstStyle/>
        <a:p>
          <a:endParaRPr lang="en-SG"/>
        </a:p>
      </dgm:t>
    </dgm:pt>
    <dgm:pt modelId="{395E9687-87CA-42F3-B413-BE82AEA8E97A}" type="sibTrans" cxnId="{09D10707-975A-417C-8C2A-0DDB89E7A0C6}">
      <dgm:prSet/>
      <dgm:spPr/>
      <dgm:t>
        <a:bodyPr/>
        <a:lstStyle/>
        <a:p>
          <a:endParaRPr lang="en-SG"/>
        </a:p>
      </dgm:t>
    </dgm:pt>
    <dgm:pt modelId="{8F91907B-F2EC-4A45-BAE6-153FCB61F063}" type="pres">
      <dgm:prSet presAssocID="{3602160E-F002-4BC5-AE6A-3174F365F7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22C890A9-D253-44E8-B316-BB6A830BF2EB}" type="pres">
      <dgm:prSet presAssocID="{73E42B72-6042-476E-8FF7-E438DB4A4B5F}" presName="compNode" presStyleCnt="0"/>
      <dgm:spPr/>
    </dgm:pt>
    <dgm:pt modelId="{0D3E0EC1-F20F-4C59-AD6D-9BC38E8EAECD}" type="pres">
      <dgm:prSet presAssocID="{73E42B72-6042-476E-8FF7-E438DB4A4B5F}" presName="pictRect" presStyleLbl="node1" presStyleIdx="0" presStyleCnt="2" custLinFactNeighborY="381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70B4A041-0843-450C-BA0B-87E1203004FB}" type="pres">
      <dgm:prSet presAssocID="{73E42B72-6042-476E-8FF7-E438DB4A4B5F}" presName="textRect" presStyleLbl="revTx" presStyleIdx="0" presStyleCnt="2" custScaleX="91450" custScaleY="86203" custLinFactY="-38301" custLinFactNeighborX="877" custLinFactNeighborY="-10000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81A0158-C7CD-4A8F-B84C-43B6FF412F9F}" type="pres">
      <dgm:prSet presAssocID="{650F4EDF-8B53-42A6-81AC-537B9AADCF77}" presName="sibTrans" presStyleLbl="sibTrans2D1" presStyleIdx="0" presStyleCnt="0"/>
      <dgm:spPr/>
      <dgm:t>
        <a:bodyPr/>
        <a:lstStyle/>
        <a:p>
          <a:endParaRPr lang="en-SG"/>
        </a:p>
      </dgm:t>
    </dgm:pt>
    <dgm:pt modelId="{FA586D6B-3AC4-4B69-9029-B589C79E1ED3}" type="pres">
      <dgm:prSet presAssocID="{00273403-D6FD-45D0-9D85-0DF80C5FB91B}" presName="compNode" presStyleCnt="0"/>
      <dgm:spPr/>
    </dgm:pt>
    <dgm:pt modelId="{6F3F2FA9-C459-4046-A904-3891EB6D95D7}" type="pres">
      <dgm:prSet presAssocID="{00273403-D6FD-45D0-9D85-0DF80C5FB91B}" presName="pictRect" presStyleLbl="node1" presStyleIdx="1" presStyleCnt="2" custLinFactNeighborX="-1295" custLinFactNeighborY="-48416"/>
      <dgm:spPr>
        <a:solidFill>
          <a:schemeClr val="accent4">
            <a:lumMod val="75000"/>
            <a:lumOff val="25000"/>
            <a:alpha val="50000"/>
          </a:schemeClr>
        </a:solidFill>
      </dgm:spPr>
    </dgm:pt>
    <dgm:pt modelId="{D6308A98-3FEF-4E2E-BB8F-F923998A0283}" type="pres">
      <dgm:prSet presAssocID="{00273403-D6FD-45D0-9D85-0DF80C5FB91B}" presName="textRect" presStyleLbl="revTx" presStyleIdx="1" presStyleCnt="2" custLinFactY="-100000" custLinFactNeighborX="68" custLinFactNeighborY="-13060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0919177D-07E4-4C08-9B11-71A7673B7438}" type="presOf" srcId="{00273403-D6FD-45D0-9D85-0DF80C5FB91B}" destId="{D6308A98-3FEF-4E2E-BB8F-F923998A0283}" srcOrd="0" destOrd="0" presId="urn:microsoft.com/office/officeart/2005/8/layout/pList1"/>
    <dgm:cxn modelId="{7701B8AE-438B-42F7-B0C0-08F31C7E3290}" type="presOf" srcId="{73E42B72-6042-476E-8FF7-E438DB4A4B5F}" destId="{70B4A041-0843-450C-BA0B-87E1203004FB}" srcOrd="0" destOrd="0" presId="urn:microsoft.com/office/officeart/2005/8/layout/pList1"/>
    <dgm:cxn modelId="{09D10707-975A-417C-8C2A-0DDB89E7A0C6}" srcId="{3602160E-F002-4BC5-AE6A-3174F365F704}" destId="{00273403-D6FD-45D0-9D85-0DF80C5FB91B}" srcOrd="1" destOrd="0" parTransId="{BB9FB927-E1AA-4593-863D-B0D4AE277905}" sibTransId="{395E9687-87CA-42F3-B413-BE82AEA8E97A}"/>
    <dgm:cxn modelId="{C9B94C0D-C11E-45C8-BE11-F24B84EF2A7A}" type="presOf" srcId="{650F4EDF-8B53-42A6-81AC-537B9AADCF77}" destId="{981A0158-C7CD-4A8F-B84C-43B6FF412F9F}" srcOrd="0" destOrd="0" presId="urn:microsoft.com/office/officeart/2005/8/layout/pList1"/>
    <dgm:cxn modelId="{842F55DC-90BD-4DF0-8FFC-364BD7BAA9F1}" srcId="{3602160E-F002-4BC5-AE6A-3174F365F704}" destId="{73E42B72-6042-476E-8FF7-E438DB4A4B5F}" srcOrd="0" destOrd="0" parTransId="{C7692E15-56FD-4BF2-9BC7-3CD26F59D9E3}" sibTransId="{650F4EDF-8B53-42A6-81AC-537B9AADCF77}"/>
    <dgm:cxn modelId="{92FE50AA-80B6-477B-A0B0-7A17D6992FC1}" type="presOf" srcId="{3602160E-F002-4BC5-AE6A-3174F365F704}" destId="{8F91907B-F2EC-4A45-BAE6-153FCB61F063}" srcOrd="0" destOrd="0" presId="urn:microsoft.com/office/officeart/2005/8/layout/pList1"/>
    <dgm:cxn modelId="{59DD95E9-E706-4600-B015-18D3CFE959EC}" type="presParOf" srcId="{8F91907B-F2EC-4A45-BAE6-153FCB61F063}" destId="{22C890A9-D253-44E8-B316-BB6A830BF2EB}" srcOrd="0" destOrd="0" presId="urn:microsoft.com/office/officeart/2005/8/layout/pList1"/>
    <dgm:cxn modelId="{86F12D03-A191-4BB3-9595-A59960FE2178}" type="presParOf" srcId="{22C890A9-D253-44E8-B316-BB6A830BF2EB}" destId="{0D3E0EC1-F20F-4C59-AD6D-9BC38E8EAECD}" srcOrd="0" destOrd="0" presId="urn:microsoft.com/office/officeart/2005/8/layout/pList1"/>
    <dgm:cxn modelId="{CCE36F03-3776-4A32-BFE9-9B057DBE64A9}" type="presParOf" srcId="{22C890A9-D253-44E8-B316-BB6A830BF2EB}" destId="{70B4A041-0843-450C-BA0B-87E1203004FB}" srcOrd="1" destOrd="0" presId="urn:microsoft.com/office/officeart/2005/8/layout/pList1"/>
    <dgm:cxn modelId="{36105770-B71D-4A0D-8A85-E503AAF12848}" type="presParOf" srcId="{8F91907B-F2EC-4A45-BAE6-153FCB61F063}" destId="{981A0158-C7CD-4A8F-B84C-43B6FF412F9F}" srcOrd="1" destOrd="0" presId="urn:microsoft.com/office/officeart/2005/8/layout/pList1"/>
    <dgm:cxn modelId="{1FCC4366-4B2A-4063-AE6A-82D610974B27}" type="presParOf" srcId="{8F91907B-F2EC-4A45-BAE6-153FCB61F063}" destId="{FA586D6B-3AC4-4B69-9029-B589C79E1ED3}" srcOrd="2" destOrd="0" presId="urn:microsoft.com/office/officeart/2005/8/layout/pList1"/>
    <dgm:cxn modelId="{6F15548F-6CE1-4A55-B245-46EBB4F48A4C}" type="presParOf" srcId="{FA586D6B-3AC4-4B69-9029-B589C79E1ED3}" destId="{6F3F2FA9-C459-4046-A904-3891EB6D95D7}" srcOrd="0" destOrd="0" presId="urn:microsoft.com/office/officeart/2005/8/layout/pList1"/>
    <dgm:cxn modelId="{8F8C25A9-C931-4F38-81CD-E5F805A6F12D}" type="presParOf" srcId="{FA586D6B-3AC4-4B69-9029-B589C79E1ED3}" destId="{D6308A98-3FEF-4E2E-BB8F-F923998A0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02160E-F002-4BC5-AE6A-3174F365F70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3E42B72-6042-476E-8FF7-E438DB4A4B5F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gm:t>
    </dgm:pt>
    <dgm:pt modelId="{C7692E15-56FD-4BF2-9BC7-3CD26F59D9E3}" type="parTrans" cxnId="{842F55DC-90BD-4DF0-8FFC-364BD7BAA9F1}">
      <dgm:prSet/>
      <dgm:spPr/>
      <dgm:t>
        <a:bodyPr/>
        <a:lstStyle/>
        <a:p>
          <a:endParaRPr lang="en-SG"/>
        </a:p>
      </dgm:t>
    </dgm:pt>
    <dgm:pt modelId="{650F4EDF-8B53-42A6-81AC-537B9AADCF77}" type="sibTrans" cxnId="{842F55DC-90BD-4DF0-8FFC-364BD7BAA9F1}">
      <dgm:prSet/>
      <dgm:spPr/>
      <dgm:t>
        <a:bodyPr/>
        <a:lstStyle/>
        <a:p>
          <a:endParaRPr lang="en-SG"/>
        </a:p>
      </dgm:t>
    </dgm:pt>
    <dgm:pt modelId="{00273403-D6FD-45D0-9D85-0DF80C5FB91B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gm:t>
    </dgm:pt>
    <dgm:pt modelId="{BB9FB927-E1AA-4593-863D-B0D4AE277905}" type="parTrans" cxnId="{09D10707-975A-417C-8C2A-0DDB89E7A0C6}">
      <dgm:prSet/>
      <dgm:spPr/>
      <dgm:t>
        <a:bodyPr/>
        <a:lstStyle/>
        <a:p>
          <a:endParaRPr lang="en-SG"/>
        </a:p>
      </dgm:t>
    </dgm:pt>
    <dgm:pt modelId="{395E9687-87CA-42F3-B413-BE82AEA8E97A}" type="sibTrans" cxnId="{09D10707-975A-417C-8C2A-0DDB89E7A0C6}">
      <dgm:prSet/>
      <dgm:spPr/>
      <dgm:t>
        <a:bodyPr/>
        <a:lstStyle/>
        <a:p>
          <a:endParaRPr lang="en-SG"/>
        </a:p>
      </dgm:t>
    </dgm:pt>
    <dgm:pt modelId="{8F91907B-F2EC-4A45-BAE6-153FCB61F063}" type="pres">
      <dgm:prSet presAssocID="{3602160E-F002-4BC5-AE6A-3174F365F704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SG"/>
        </a:p>
      </dgm:t>
    </dgm:pt>
    <dgm:pt modelId="{22C890A9-D253-44E8-B316-BB6A830BF2EB}" type="pres">
      <dgm:prSet presAssocID="{73E42B72-6042-476E-8FF7-E438DB4A4B5F}" presName="compNode" presStyleCnt="0"/>
      <dgm:spPr/>
    </dgm:pt>
    <dgm:pt modelId="{0D3E0EC1-F20F-4C59-AD6D-9BC38E8EAECD}" type="pres">
      <dgm:prSet presAssocID="{73E42B72-6042-476E-8FF7-E438DB4A4B5F}" presName="pictRect" presStyleLbl="node1" presStyleIdx="0" presStyleCnt="2" custLinFactNeighborY="381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70B4A041-0843-450C-BA0B-87E1203004FB}" type="pres">
      <dgm:prSet presAssocID="{73E42B72-6042-476E-8FF7-E438DB4A4B5F}" presName="textRect" presStyleLbl="revTx" presStyleIdx="0" presStyleCnt="2" custScaleX="91450" custScaleY="86203" custLinFactY="-38301" custLinFactNeighborX="877" custLinFactNeighborY="-100000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  <dgm:pt modelId="{981A0158-C7CD-4A8F-B84C-43B6FF412F9F}" type="pres">
      <dgm:prSet presAssocID="{650F4EDF-8B53-42A6-81AC-537B9AADCF77}" presName="sibTrans" presStyleLbl="sibTrans2D1" presStyleIdx="0" presStyleCnt="0"/>
      <dgm:spPr/>
      <dgm:t>
        <a:bodyPr/>
        <a:lstStyle/>
        <a:p>
          <a:endParaRPr lang="en-SG"/>
        </a:p>
      </dgm:t>
    </dgm:pt>
    <dgm:pt modelId="{FA586D6B-3AC4-4B69-9029-B589C79E1ED3}" type="pres">
      <dgm:prSet presAssocID="{00273403-D6FD-45D0-9D85-0DF80C5FB91B}" presName="compNode" presStyleCnt="0"/>
      <dgm:spPr/>
    </dgm:pt>
    <dgm:pt modelId="{6F3F2FA9-C459-4046-A904-3891EB6D95D7}" type="pres">
      <dgm:prSet presAssocID="{00273403-D6FD-45D0-9D85-0DF80C5FB91B}" presName="pictRect" presStyleLbl="node1" presStyleIdx="1" presStyleCnt="2" custLinFactNeighborX="-1295" custLinFactNeighborY="-48416"/>
      <dgm:spPr>
        <a:solidFill>
          <a:schemeClr val="accent4">
            <a:lumMod val="75000"/>
            <a:lumOff val="25000"/>
            <a:alpha val="50000"/>
          </a:schemeClr>
        </a:solidFill>
      </dgm:spPr>
    </dgm:pt>
    <dgm:pt modelId="{D6308A98-3FEF-4E2E-BB8F-F923998A0283}" type="pres">
      <dgm:prSet presAssocID="{00273403-D6FD-45D0-9D85-0DF80C5FB91B}" presName="textRect" presStyleLbl="revTx" presStyleIdx="1" presStyleCnt="2" custLinFactY="-100000" custLinFactNeighborX="68" custLinFactNeighborY="-130608">
        <dgm:presLayoutVars>
          <dgm:bulletEnabled val="1"/>
        </dgm:presLayoutVars>
      </dgm:prSet>
      <dgm:spPr/>
      <dgm:t>
        <a:bodyPr/>
        <a:lstStyle/>
        <a:p>
          <a:endParaRPr lang="en-SG"/>
        </a:p>
      </dgm:t>
    </dgm:pt>
  </dgm:ptLst>
  <dgm:cxnLst>
    <dgm:cxn modelId="{0919177D-07E4-4C08-9B11-71A7673B7438}" type="presOf" srcId="{00273403-D6FD-45D0-9D85-0DF80C5FB91B}" destId="{D6308A98-3FEF-4E2E-BB8F-F923998A0283}" srcOrd="0" destOrd="0" presId="urn:microsoft.com/office/officeart/2005/8/layout/pList1"/>
    <dgm:cxn modelId="{7701B8AE-438B-42F7-B0C0-08F31C7E3290}" type="presOf" srcId="{73E42B72-6042-476E-8FF7-E438DB4A4B5F}" destId="{70B4A041-0843-450C-BA0B-87E1203004FB}" srcOrd="0" destOrd="0" presId="urn:microsoft.com/office/officeart/2005/8/layout/pList1"/>
    <dgm:cxn modelId="{09D10707-975A-417C-8C2A-0DDB89E7A0C6}" srcId="{3602160E-F002-4BC5-AE6A-3174F365F704}" destId="{00273403-D6FD-45D0-9D85-0DF80C5FB91B}" srcOrd="1" destOrd="0" parTransId="{BB9FB927-E1AA-4593-863D-B0D4AE277905}" sibTransId="{395E9687-87CA-42F3-B413-BE82AEA8E97A}"/>
    <dgm:cxn modelId="{C9B94C0D-C11E-45C8-BE11-F24B84EF2A7A}" type="presOf" srcId="{650F4EDF-8B53-42A6-81AC-537B9AADCF77}" destId="{981A0158-C7CD-4A8F-B84C-43B6FF412F9F}" srcOrd="0" destOrd="0" presId="urn:microsoft.com/office/officeart/2005/8/layout/pList1"/>
    <dgm:cxn modelId="{842F55DC-90BD-4DF0-8FFC-364BD7BAA9F1}" srcId="{3602160E-F002-4BC5-AE6A-3174F365F704}" destId="{73E42B72-6042-476E-8FF7-E438DB4A4B5F}" srcOrd="0" destOrd="0" parTransId="{C7692E15-56FD-4BF2-9BC7-3CD26F59D9E3}" sibTransId="{650F4EDF-8B53-42A6-81AC-537B9AADCF77}"/>
    <dgm:cxn modelId="{92FE50AA-80B6-477B-A0B0-7A17D6992FC1}" type="presOf" srcId="{3602160E-F002-4BC5-AE6A-3174F365F704}" destId="{8F91907B-F2EC-4A45-BAE6-153FCB61F063}" srcOrd="0" destOrd="0" presId="urn:microsoft.com/office/officeart/2005/8/layout/pList1"/>
    <dgm:cxn modelId="{59DD95E9-E706-4600-B015-18D3CFE959EC}" type="presParOf" srcId="{8F91907B-F2EC-4A45-BAE6-153FCB61F063}" destId="{22C890A9-D253-44E8-B316-BB6A830BF2EB}" srcOrd="0" destOrd="0" presId="urn:microsoft.com/office/officeart/2005/8/layout/pList1"/>
    <dgm:cxn modelId="{86F12D03-A191-4BB3-9595-A59960FE2178}" type="presParOf" srcId="{22C890A9-D253-44E8-B316-BB6A830BF2EB}" destId="{0D3E0EC1-F20F-4C59-AD6D-9BC38E8EAECD}" srcOrd="0" destOrd="0" presId="urn:microsoft.com/office/officeart/2005/8/layout/pList1"/>
    <dgm:cxn modelId="{CCE36F03-3776-4A32-BFE9-9B057DBE64A9}" type="presParOf" srcId="{22C890A9-D253-44E8-B316-BB6A830BF2EB}" destId="{70B4A041-0843-450C-BA0B-87E1203004FB}" srcOrd="1" destOrd="0" presId="urn:microsoft.com/office/officeart/2005/8/layout/pList1"/>
    <dgm:cxn modelId="{36105770-B71D-4A0D-8A85-E503AAF12848}" type="presParOf" srcId="{8F91907B-F2EC-4A45-BAE6-153FCB61F063}" destId="{981A0158-C7CD-4A8F-B84C-43B6FF412F9F}" srcOrd="1" destOrd="0" presId="urn:microsoft.com/office/officeart/2005/8/layout/pList1"/>
    <dgm:cxn modelId="{1FCC4366-4B2A-4063-AE6A-82D610974B27}" type="presParOf" srcId="{8F91907B-F2EC-4A45-BAE6-153FCB61F063}" destId="{FA586D6B-3AC4-4B69-9029-B589C79E1ED3}" srcOrd="2" destOrd="0" presId="urn:microsoft.com/office/officeart/2005/8/layout/pList1"/>
    <dgm:cxn modelId="{6F15548F-6CE1-4A55-B245-46EBB4F48A4C}" type="presParOf" srcId="{FA586D6B-3AC4-4B69-9029-B589C79E1ED3}" destId="{6F3F2FA9-C459-4046-A904-3891EB6D95D7}" srcOrd="0" destOrd="0" presId="urn:microsoft.com/office/officeart/2005/8/layout/pList1"/>
    <dgm:cxn modelId="{8F8C25A9-C931-4F38-81CD-E5F805A6F12D}" type="presParOf" srcId="{FA586D6B-3AC4-4B69-9029-B589C79E1ED3}" destId="{D6308A98-3FEF-4E2E-BB8F-F923998A0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0EC1-F20F-4C59-AD6D-9BC38E8EAECD}">
      <dsp:nvSpPr>
        <dsp:cNvPr id="0" name=""/>
        <dsp:cNvSpPr/>
      </dsp:nvSpPr>
      <dsp:spPr>
        <a:xfrm>
          <a:off x="790292" y="58948"/>
          <a:ext cx="2163831" cy="149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4A041-0843-450C-BA0B-87E1203004FB}">
      <dsp:nvSpPr>
        <dsp:cNvPr id="0" name=""/>
        <dsp:cNvSpPr/>
      </dsp:nvSpPr>
      <dsp:spPr>
        <a:xfrm>
          <a:off x="901772" y="438106"/>
          <a:ext cx="1978823" cy="692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sp:txBody>
      <dsp:txXfrm>
        <a:off x="901772" y="438106"/>
        <a:ext cx="1978823" cy="692021"/>
      </dsp:txXfrm>
    </dsp:sp>
    <dsp:sp modelId="{6F3F2FA9-C459-4046-A904-3891EB6D95D7}">
      <dsp:nvSpPr>
        <dsp:cNvPr id="0" name=""/>
        <dsp:cNvSpPr/>
      </dsp:nvSpPr>
      <dsp:spPr>
        <a:xfrm>
          <a:off x="762270" y="1734941"/>
          <a:ext cx="2163831" cy="1490879"/>
        </a:xfrm>
        <a:prstGeom prst="roundRect">
          <a:avLst/>
        </a:prstGeom>
        <a:solidFill>
          <a:schemeClr val="accent4">
            <a:lumMod val="75000"/>
            <a:lumOff val="2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8A98-3FEF-4E2E-BB8F-F923998A0283}">
      <dsp:nvSpPr>
        <dsp:cNvPr id="0" name=""/>
        <dsp:cNvSpPr/>
      </dsp:nvSpPr>
      <dsp:spPr>
        <a:xfrm>
          <a:off x="791763" y="2096367"/>
          <a:ext cx="2163831" cy="80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sp:txBody>
      <dsp:txXfrm>
        <a:off x="791763" y="2096367"/>
        <a:ext cx="2163831" cy="80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0EC1-F20F-4C59-AD6D-9BC38E8EAECD}">
      <dsp:nvSpPr>
        <dsp:cNvPr id="0" name=""/>
        <dsp:cNvSpPr/>
      </dsp:nvSpPr>
      <dsp:spPr>
        <a:xfrm>
          <a:off x="790292" y="58948"/>
          <a:ext cx="2163831" cy="149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4A041-0843-450C-BA0B-87E1203004FB}">
      <dsp:nvSpPr>
        <dsp:cNvPr id="0" name=""/>
        <dsp:cNvSpPr/>
      </dsp:nvSpPr>
      <dsp:spPr>
        <a:xfrm>
          <a:off x="901772" y="438106"/>
          <a:ext cx="1978823" cy="692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sp:txBody>
      <dsp:txXfrm>
        <a:off x="901772" y="438106"/>
        <a:ext cx="1978823" cy="692021"/>
      </dsp:txXfrm>
    </dsp:sp>
    <dsp:sp modelId="{6F3F2FA9-C459-4046-A904-3891EB6D95D7}">
      <dsp:nvSpPr>
        <dsp:cNvPr id="0" name=""/>
        <dsp:cNvSpPr/>
      </dsp:nvSpPr>
      <dsp:spPr>
        <a:xfrm>
          <a:off x="762270" y="1734941"/>
          <a:ext cx="2163831" cy="1490879"/>
        </a:xfrm>
        <a:prstGeom prst="roundRect">
          <a:avLst/>
        </a:prstGeom>
        <a:solidFill>
          <a:schemeClr val="accent4">
            <a:lumMod val="75000"/>
            <a:lumOff val="2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8A98-3FEF-4E2E-BB8F-F923998A0283}">
      <dsp:nvSpPr>
        <dsp:cNvPr id="0" name=""/>
        <dsp:cNvSpPr/>
      </dsp:nvSpPr>
      <dsp:spPr>
        <a:xfrm>
          <a:off x="791763" y="2096367"/>
          <a:ext cx="2163831" cy="80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sp:txBody>
      <dsp:txXfrm>
        <a:off x="791763" y="2096367"/>
        <a:ext cx="2163831" cy="80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Balanced/Bagging Classifier parameters 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base_estimator</a:t>
            </a:r>
            <a:r>
              <a:rPr lang="en-SG" dirty="0"/>
              <a:t>, chose Logistic Regression + </a:t>
            </a:r>
            <a:r>
              <a:rPr lang="en-SG" dirty="0" err="1"/>
              <a:t>XGBoost</a:t>
            </a:r>
            <a:r>
              <a:rPr lang="en-SG" dirty="0"/>
              <a:t>. </a:t>
            </a:r>
            <a:r>
              <a:rPr lang="en-SG" dirty="0" err="1"/>
              <a:t>LogReg</a:t>
            </a:r>
            <a:r>
              <a:rPr lang="en-SG" dirty="0"/>
              <a:t> didn’t perform well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n_estimators</a:t>
            </a:r>
            <a:r>
              <a:rPr lang="en-SG" dirty="0"/>
              <a:t>, the number of models to run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max_features</a:t>
            </a:r>
            <a:r>
              <a:rPr lang="en-SG" dirty="0"/>
              <a:t>, the number of samples to draw to train from each model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, the proportion between classes for each model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Recall = TN/(TN + FP) [FP Bottom left]</a:t>
            </a:r>
          </a:p>
          <a:p>
            <a:pPr marL="0" indent="0">
              <a:buFontTx/>
              <a:buNone/>
            </a:pPr>
            <a:r>
              <a:rPr lang="en-SG" dirty="0"/>
              <a:t>Precision = TN/(TN + FN) [FN top right</a:t>
            </a:r>
            <a:r>
              <a:rPr lang="en-SG" dirty="0" smtClean="0"/>
              <a:t>]</a:t>
            </a:r>
          </a:p>
          <a:p>
            <a:pPr marL="0" indent="0">
              <a:buFontTx/>
              <a:buNone/>
            </a:pPr>
            <a:endParaRPr lang="en-SG" dirty="0" smtClean="0"/>
          </a:p>
          <a:p>
            <a:pPr marL="0" indent="0">
              <a:buFontTx/>
              <a:buNone/>
            </a:pPr>
            <a:r>
              <a:rPr lang="en-SG" dirty="0" smtClean="0"/>
              <a:t>Coefficient</a:t>
            </a:r>
            <a:r>
              <a:rPr lang="en-SG" baseline="0" dirty="0" smtClean="0"/>
              <a:t> Importance – TS%,  WS, BLK/G, TOV/G</a:t>
            </a:r>
          </a:p>
          <a:p>
            <a:pPr marL="0" indent="0">
              <a:buFontTx/>
              <a:buNone/>
            </a:pPr>
            <a:r>
              <a:rPr lang="en-SG" baseline="0" dirty="0" err="1" smtClean="0"/>
              <a:t>XGBoost</a:t>
            </a:r>
            <a:r>
              <a:rPr lang="en-SG" baseline="0" dirty="0" smtClean="0"/>
              <a:t> – TRB/G, PPG, Impact, TS%, TOV/G, PF/G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SG" dirty="0"/>
              <a:t>Models are generally quite accurate at predicting who are the players who would be in MVP contention</a:t>
            </a:r>
          </a:p>
          <a:p>
            <a:pPr marL="171450" indent="-171450">
              <a:buFontTx/>
              <a:buChar char="-"/>
            </a:pPr>
            <a:r>
              <a:rPr lang="en-SG" dirty="0"/>
              <a:t>However, it is not so good at predicting the order</a:t>
            </a:r>
          </a:p>
          <a:p>
            <a:pPr marL="171450" indent="-171450">
              <a:buFontTx/>
              <a:buChar char="-"/>
            </a:pPr>
            <a:r>
              <a:rPr lang="en-SG" dirty="0"/>
              <a:t>Good to use this as a general gauge, then refine the ordering based on knowledge of narrative</a:t>
            </a:r>
          </a:p>
          <a:p>
            <a:pPr marL="171450" indent="-171450">
              <a:buFontTx/>
              <a:buChar char="-"/>
            </a:pPr>
            <a:r>
              <a:rPr lang="en-SG" dirty="0"/>
              <a:t>Case in point: 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James Harden rated highly based on narratives as his team finished with the best record in the West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Anthony Davis improved his team from 34 to 48 wins from prior season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Lebron James just has monster stats + he’s in a team with scrubby teammates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3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Recall = TN/(TN + FP) [FP Bottom left]</a:t>
            </a:r>
          </a:p>
          <a:p>
            <a:pPr marL="0" indent="0">
              <a:buFontTx/>
              <a:buNone/>
            </a:pPr>
            <a:r>
              <a:rPr lang="en-SG" dirty="0"/>
              <a:t>Precision = TN/(TN + FN) [FN top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6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Narratives: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Giannis great stats + team wins improvement from last season 44 – 60 wins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Paul George – Carried scoring load on lousy team, inconsistent in later half of season, likely to be captured by model</a:t>
            </a:r>
          </a:p>
          <a:p>
            <a:pPr marL="228600" indent="-228600">
              <a:buFontTx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8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Recall = TN/(TN + FP) [FP Bottom left]</a:t>
            </a:r>
          </a:p>
          <a:p>
            <a:pPr marL="0" indent="0">
              <a:buFontTx/>
              <a:buNone/>
            </a:pPr>
            <a:r>
              <a:rPr lang="en-SG" dirty="0"/>
              <a:t>Precision = TN/(TN + FN) [FN top right</a:t>
            </a:r>
            <a:r>
              <a:rPr lang="en-SG" dirty="0" smtClean="0"/>
              <a:t>]</a:t>
            </a:r>
          </a:p>
          <a:p>
            <a:pPr marL="0" indent="0">
              <a:buFontTx/>
              <a:buNone/>
            </a:pPr>
            <a:endParaRPr lang="en-SG" dirty="0" smtClean="0"/>
          </a:p>
          <a:p>
            <a:pPr marL="0" indent="0">
              <a:buFontTx/>
              <a:buNone/>
            </a:pPr>
            <a:r>
              <a:rPr lang="en-SG" dirty="0" smtClean="0"/>
              <a:t>Coefficient</a:t>
            </a:r>
            <a:r>
              <a:rPr lang="en-SG" baseline="0" dirty="0" smtClean="0"/>
              <a:t> Importance – TS%,  WS, BLK/G, TOV/G</a:t>
            </a:r>
          </a:p>
          <a:p>
            <a:pPr marL="0" indent="0">
              <a:buFontTx/>
              <a:buNone/>
            </a:pPr>
            <a:r>
              <a:rPr lang="en-SG" baseline="0" dirty="0" err="1" smtClean="0"/>
              <a:t>XGBoost</a:t>
            </a:r>
            <a:r>
              <a:rPr lang="en-SG" baseline="0" dirty="0" smtClean="0"/>
              <a:t> – TRB/G, PPG, Impact, TS%, TOV/G, PF/G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4317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SG" dirty="0" smtClean="0"/>
              <a:t>'BPM', 'TOV/G', 'PF/G', 'TS%', 'AST/G', 'VORP', 'BLK/G', 'PPG', 'TRB/G', 'Impact', 'PER'</a:t>
            </a: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5088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Narratives: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Giannis great stats + team wins improvement from last season 44 – 60 wins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Paul George – Carried scoring load on lousy team, inconsistent in later half of season, likely to be captured by model</a:t>
            </a:r>
          </a:p>
          <a:p>
            <a:pPr marL="228600" indent="-228600">
              <a:buFontTx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15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8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63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0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My goal is to make this process more objective by using machine learning and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5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solidFill>
                <a:schemeClr val="bg1"/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8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4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Balanced/Bagging Classifier parameters 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base_estimator</a:t>
            </a:r>
            <a:r>
              <a:rPr lang="en-SG" dirty="0"/>
              <a:t>, chose Logistic Regression + </a:t>
            </a:r>
            <a:r>
              <a:rPr lang="en-SG" dirty="0" err="1"/>
              <a:t>XGBoost</a:t>
            </a:r>
            <a:r>
              <a:rPr lang="en-SG" dirty="0"/>
              <a:t>. </a:t>
            </a:r>
            <a:r>
              <a:rPr lang="en-SG" dirty="0" err="1"/>
              <a:t>LogReg</a:t>
            </a:r>
            <a:r>
              <a:rPr lang="en-SG" dirty="0"/>
              <a:t> didn’t perform well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n_estimators</a:t>
            </a:r>
            <a:r>
              <a:rPr lang="en-SG" dirty="0"/>
              <a:t>, the number of models to run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max_samples</a:t>
            </a:r>
            <a:r>
              <a:rPr lang="en-SG" dirty="0"/>
              <a:t>, the number of samples to draw to train from each model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, the proportion between classes for each model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1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6/13/2019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6/13/2019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9936" y="1916832"/>
            <a:ext cx="5976664" cy="194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Predicting NBA’s  MVPs</a:t>
            </a: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D3CB5515-7833-410A-8754-192ED514C7B7}"/>
              </a:ext>
            </a:extLst>
          </p:cNvPr>
          <p:cNvSpPr txBox="1">
            <a:spLocks/>
          </p:cNvSpPr>
          <p:nvPr/>
        </p:nvSpPr>
        <p:spPr>
          <a:xfrm>
            <a:off x="6816080" y="4425696"/>
            <a:ext cx="3456384" cy="587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Leong Keng </a:t>
            </a:r>
            <a:r>
              <a:rPr lang="en-US" sz="3000" dirty="0" err="1"/>
              <a:t>Whye</a:t>
            </a:r>
            <a:endParaRPr lang="en-US" sz="3000" dirty="0"/>
          </a:p>
          <a:p>
            <a:pPr algn="ctr"/>
            <a:endParaRPr lang="en-US" sz="1800" dirty="0"/>
          </a:p>
          <a:p>
            <a:pPr algn="ctr"/>
            <a:r>
              <a:rPr lang="en-US" sz="3000" dirty="0"/>
              <a:t>30 May 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="" xmlns:a16="http://schemas.microsoft.com/office/drawing/2014/main" id="{539B9200-88A5-41F5-8F4E-1B639628AED1}"/>
              </a:ext>
            </a:extLst>
          </p:cNvPr>
          <p:cNvCxnSpPr/>
          <p:nvPr/>
        </p:nvCxnSpPr>
        <p:spPr>
          <a:xfrm>
            <a:off x="5807968" y="4077072"/>
            <a:ext cx="568863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Features/Predictors: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WS, TS%, AST/G, VORP, PPG, PER, TRB/G, TOV/G, PF/G, BLK/G, ‘Impact’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Comparing statistical gaps between MVPs and non-MVPs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Correlation between MVP and statistic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Examining past winners of the award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Catering to narratives &amp; tendencies of sports writers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Target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MVP column (1 if player is an MVP candidate, else 0)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="" xmlns:a16="http://schemas.microsoft.com/office/drawing/2014/main" id="{137F3B1C-1AA9-48D2-9D22-D23D16ECF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560751"/>
              </p:ext>
            </p:extLst>
          </p:nvPr>
        </p:nvGraphicFramePr>
        <p:xfrm>
          <a:off x="1066800" y="1821904"/>
          <a:ext cx="10058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35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Features/Predictors: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WS, TS%, AST/G, VORP, PPG, PER, TRB/G, TOV/G, PF/G, BLK/G, ‘Impact’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Correlation between MVP and statistic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Examining past winners of the award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Comparing statistical gaps between MVPs and non-MVPs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Catering to narratives &amp; tendencies of sports writers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Target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MVP column (1 if player is an MVP candidate, else 0)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5C0FD1F9-A2B2-4791-87E5-C76BFAE90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913110"/>
              </p:ext>
            </p:extLst>
          </p:nvPr>
        </p:nvGraphicFramePr>
        <p:xfrm>
          <a:off x="407368" y="2276872"/>
          <a:ext cx="37444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7F966926-CF80-4EAA-B0A6-DF6726B50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35" y="1737320"/>
            <a:ext cx="7898160" cy="4644008"/>
          </a:xfrm>
        </p:spPr>
        <p:txBody>
          <a:bodyPr>
            <a:normAutofit/>
          </a:bodyPr>
          <a:lstStyle/>
          <a:p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SMOTE/ADASYN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Oversampling technique based on K-nearest-neighbours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Parameters to tune: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k_neighbors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Ensemble Models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Random Forest Classifier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Balanced/Bagging Classifier</a:t>
            </a: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base_estimator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– Logistic Regression, </a:t>
            </a: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n_estimators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max_samples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 - SMOTE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1595216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681AD0B-394A-404C-8772-7D61845B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44" y="1820254"/>
            <a:ext cx="7621064" cy="382958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="" xmlns:a16="http://schemas.microsoft.com/office/drawing/2014/main" id="{12D08B24-93EB-4626-B8A7-A8F0C8338D20}"/>
              </a:ext>
            </a:extLst>
          </p:cNvPr>
          <p:cNvSpPr/>
          <p:nvPr/>
        </p:nvSpPr>
        <p:spPr>
          <a:xfrm>
            <a:off x="2742736" y="2468311"/>
            <a:ext cx="1477337" cy="1367037"/>
          </a:xfrm>
          <a:custGeom>
            <a:avLst/>
            <a:gdLst>
              <a:gd name="connsiteX0" fmla="*/ 28619 w 1477337"/>
              <a:gd name="connsiteY0" fmla="*/ 808289 h 1367037"/>
              <a:gd name="connsiteX1" fmla="*/ 447719 w 1477337"/>
              <a:gd name="connsiteY1" fmla="*/ 55814 h 1367037"/>
              <a:gd name="connsiteX2" fmla="*/ 1428794 w 1477337"/>
              <a:gd name="connsiteY2" fmla="*/ 122489 h 1367037"/>
              <a:gd name="connsiteX3" fmla="*/ 1304969 w 1477337"/>
              <a:gd name="connsiteY3" fmla="*/ 655889 h 1367037"/>
              <a:gd name="connsiteX4" fmla="*/ 1104944 w 1477337"/>
              <a:gd name="connsiteY4" fmla="*/ 1046414 h 1367037"/>
              <a:gd name="connsiteX5" fmla="*/ 695369 w 1477337"/>
              <a:gd name="connsiteY5" fmla="*/ 1351214 h 1367037"/>
              <a:gd name="connsiteX6" fmla="*/ 190544 w 1477337"/>
              <a:gd name="connsiteY6" fmla="*/ 1284539 h 1367037"/>
              <a:gd name="connsiteX7" fmla="*/ 57194 w 1477337"/>
              <a:gd name="connsiteY7" fmla="*/ 951164 h 1367037"/>
              <a:gd name="connsiteX8" fmla="*/ 28619 w 1477337"/>
              <a:gd name="connsiteY8" fmla="*/ 808289 h 13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337" h="1367037">
                <a:moveTo>
                  <a:pt x="28619" y="808289"/>
                </a:moveTo>
                <a:cubicBezTo>
                  <a:pt x="93706" y="659064"/>
                  <a:pt x="214357" y="170114"/>
                  <a:pt x="447719" y="55814"/>
                </a:cubicBezTo>
                <a:cubicBezTo>
                  <a:pt x="681081" y="-58486"/>
                  <a:pt x="1285919" y="22476"/>
                  <a:pt x="1428794" y="122489"/>
                </a:cubicBezTo>
                <a:cubicBezTo>
                  <a:pt x="1571669" y="222502"/>
                  <a:pt x="1358944" y="501902"/>
                  <a:pt x="1304969" y="655889"/>
                </a:cubicBezTo>
                <a:cubicBezTo>
                  <a:pt x="1250994" y="809876"/>
                  <a:pt x="1206544" y="930526"/>
                  <a:pt x="1104944" y="1046414"/>
                </a:cubicBezTo>
                <a:cubicBezTo>
                  <a:pt x="1003344" y="1162302"/>
                  <a:pt x="847769" y="1311527"/>
                  <a:pt x="695369" y="1351214"/>
                </a:cubicBezTo>
                <a:cubicBezTo>
                  <a:pt x="542969" y="1390902"/>
                  <a:pt x="296907" y="1351214"/>
                  <a:pt x="190544" y="1284539"/>
                </a:cubicBezTo>
                <a:cubicBezTo>
                  <a:pt x="84182" y="1217864"/>
                  <a:pt x="88944" y="1027364"/>
                  <a:pt x="57194" y="951164"/>
                </a:cubicBezTo>
                <a:cubicBezTo>
                  <a:pt x="25444" y="874964"/>
                  <a:pt x="-36468" y="957514"/>
                  <a:pt x="28619" y="8082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="" xmlns:a16="http://schemas.microsoft.com/office/drawing/2014/main" id="{A17E5953-F90A-47E7-8028-089B602CB73C}"/>
              </a:ext>
            </a:extLst>
          </p:cNvPr>
          <p:cNvSpPr/>
          <p:nvPr/>
        </p:nvSpPr>
        <p:spPr>
          <a:xfrm>
            <a:off x="6323808" y="2420889"/>
            <a:ext cx="1800200" cy="1443804"/>
          </a:xfrm>
          <a:custGeom>
            <a:avLst/>
            <a:gdLst>
              <a:gd name="connsiteX0" fmla="*/ 28619 w 1477337"/>
              <a:gd name="connsiteY0" fmla="*/ 808289 h 1367037"/>
              <a:gd name="connsiteX1" fmla="*/ 447719 w 1477337"/>
              <a:gd name="connsiteY1" fmla="*/ 55814 h 1367037"/>
              <a:gd name="connsiteX2" fmla="*/ 1428794 w 1477337"/>
              <a:gd name="connsiteY2" fmla="*/ 122489 h 1367037"/>
              <a:gd name="connsiteX3" fmla="*/ 1304969 w 1477337"/>
              <a:gd name="connsiteY3" fmla="*/ 655889 h 1367037"/>
              <a:gd name="connsiteX4" fmla="*/ 1104944 w 1477337"/>
              <a:gd name="connsiteY4" fmla="*/ 1046414 h 1367037"/>
              <a:gd name="connsiteX5" fmla="*/ 695369 w 1477337"/>
              <a:gd name="connsiteY5" fmla="*/ 1351214 h 1367037"/>
              <a:gd name="connsiteX6" fmla="*/ 190544 w 1477337"/>
              <a:gd name="connsiteY6" fmla="*/ 1284539 h 1367037"/>
              <a:gd name="connsiteX7" fmla="*/ 57194 w 1477337"/>
              <a:gd name="connsiteY7" fmla="*/ 951164 h 1367037"/>
              <a:gd name="connsiteX8" fmla="*/ 28619 w 1477337"/>
              <a:gd name="connsiteY8" fmla="*/ 808289 h 13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337" h="1367037">
                <a:moveTo>
                  <a:pt x="28619" y="808289"/>
                </a:moveTo>
                <a:cubicBezTo>
                  <a:pt x="93706" y="659064"/>
                  <a:pt x="214357" y="170114"/>
                  <a:pt x="447719" y="55814"/>
                </a:cubicBezTo>
                <a:cubicBezTo>
                  <a:pt x="681081" y="-58486"/>
                  <a:pt x="1285919" y="22476"/>
                  <a:pt x="1428794" y="122489"/>
                </a:cubicBezTo>
                <a:cubicBezTo>
                  <a:pt x="1571669" y="222502"/>
                  <a:pt x="1358944" y="501902"/>
                  <a:pt x="1304969" y="655889"/>
                </a:cubicBezTo>
                <a:cubicBezTo>
                  <a:pt x="1250994" y="809876"/>
                  <a:pt x="1206544" y="930526"/>
                  <a:pt x="1104944" y="1046414"/>
                </a:cubicBezTo>
                <a:cubicBezTo>
                  <a:pt x="1003344" y="1162302"/>
                  <a:pt x="847769" y="1311527"/>
                  <a:pt x="695369" y="1351214"/>
                </a:cubicBezTo>
                <a:cubicBezTo>
                  <a:pt x="542969" y="1390902"/>
                  <a:pt x="296907" y="1351214"/>
                  <a:pt x="190544" y="1284539"/>
                </a:cubicBezTo>
                <a:cubicBezTo>
                  <a:pt x="84182" y="1217864"/>
                  <a:pt x="88944" y="1027364"/>
                  <a:pt x="57194" y="951164"/>
                </a:cubicBezTo>
                <a:cubicBezTo>
                  <a:pt x="25444" y="874964"/>
                  <a:pt x="-36468" y="957514"/>
                  <a:pt x="28619" y="8082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8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Diagram 2">
            <a:extLst>
              <a:ext uri="{FF2B5EF4-FFF2-40B4-BE49-F238E27FC236}">
                <a16:creationId xmlns="" xmlns:a16="http://schemas.microsoft.com/office/drawing/2014/main" id="{5C0FD1F9-A2B2-4791-87E5-C76BFAE90EE2}"/>
              </a:ext>
            </a:extLst>
          </p:cNvPr>
          <p:cNvGraphicFramePr/>
          <p:nvPr/>
        </p:nvGraphicFramePr>
        <p:xfrm>
          <a:off x="407368" y="2276872"/>
          <a:ext cx="37444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7F966926-CF80-4EAA-B0A6-DF6726B50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35" y="1737320"/>
            <a:ext cx="7898160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Oversampling technique based on K-nearest-neighbours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Parameters to tune: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k_neighbors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Ensemble Models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Random Forest Classifier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Balanced/Bagging Classifier</a:t>
            </a: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base_estimator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– Logistic Regression, </a:t>
            </a: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n_estimators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479376" y="5726807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4C3FED5-DC68-44E6-BCFF-1B2D7CD9C08A}"/>
              </a:ext>
            </a:extLst>
          </p:cNvPr>
          <p:cNvSpPr/>
          <p:nvPr/>
        </p:nvSpPr>
        <p:spPr>
          <a:xfrm>
            <a:off x="1099921" y="1694359"/>
            <a:ext cx="2163831" cy="7200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&amp;</a:t>
            </a:r>
          </a:p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BBC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6DBABFF0-37A9-42DD-9817-12B73FFB1FF1}"/>
              </a:ext>
            </a:extLst>
          </p:cNvPr>
          <p:cNvSpPr/>
          <p:nvPr/>
        </p:nvSpPr>
        <p:spPr>
          <a:xfrm>
            <a:off x="4947816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 &amp; Logistic 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8CCE763D-5993-4119-B82D-4746C3F516BB}"/>
              </a:ext>
            </a:extLst>
          </p:cNvPr>
          <p:cNvSpPr/>
          <p:nvPr/>
        </p:nvSpPr>
        <p:spPr>
          <a:xfrm>
            <a:off x="8756705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 &amp; Random Forest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D8B81577-D9E8-416E-90B8-B8D276FF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809767"/>
            <a:ext cx="3093800" cy="2283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8C321C90-D5E0-4CC1-948C-12B9BBEF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9" y="2878036"/>
            <a:ext cx="1286054" cy="438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1D738CDC-94E5-462E-942D-30BBE6400BE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67841" y="2818782"/>
            <a:ext cx="1285200" cy="4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170B2149-F670-49E9-92E6-B84FEC1416B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68" y="3663655"/>
            <a:ext cx="3092400" cy="2282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0510289B-7BBC-4679-A559-7DFDFCE8519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96020" y="2755145"/>
            <a:ext cx="1285200" cy="4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="" xmlns:a16="http://schemas.microsoft.com/office/drawing/2014/main" id="{24365788-4113-41A0-896E-ACF3251AF04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3663655"/>
            <a:ext cx="3092400" cy="2282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DC97B05-C4E6-4B57-84BB-0FF83DEB6248}"/>
              </a:ext>
            </a:extLst>
          </p:cNvPr>
          <p:cNvSpPr/>
          <p:nvPr/>
        </p:nvSpPr>
        <p:spPr>
          <a:xfrm>
            <a:off x="2026276" y="4509120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5A33A3D-852C-49D9-9525-D30628A2EBCF}"/>
              </a:ext>
            </a:extLst>
          </p:cNvPr>
          <p:cNvSpPr/>
          <p:nvPr/>
        </p:nvSpPr>
        <p:spPr>
          <a:xfrm>
            <a:off x="5636657" y="4444815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8BFA011-2154-4912-B626-2D31103F60DC}"/>
              </a:ext>
            </a:extLst>
          </p:cNvPr>
          <p:cNvSpPr/>
          <p:nvPr/>
        </p:nvSpPr>
        <p:spPr>
          <a:xfrm>
            <a:off x="9735691" y="4471921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5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Results: NBA 2018 MVP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81456"/>
              </p:ext>
            </p:extLst>
          </p:nvPr>
        </p:nvGraphicFramePr>
        <p:xfrm>
          <a:off x="407368" y="1436018"/>
          <a:ext cx="7920881" cy="53035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86069">
                  <a:extLst>
                    <a:ext uri="{9D8B030D-6E8A-4147-A177-3AD203B41FA5}">
                      <a16:colId xmlns="" xmlns:a16="http://schemas.microsoft.com/office/drawing/2014/main" val="1377778530"/>
                    </a:ext>
                  </a:extLst>
                </a:gridCol>
                <a:gridCol w="1469889">
                  <a:extLst>
                    <a:ext uri="{9D8B030D-6E8A-4147-A177-3AD203B41FA5}">
                      <a16:colId xmlns="" xmlns:a16="http://schemas.microsoft.com/office/drawing/2014/main" val="1669811938"/>
                    </a:ext>
                  </a:extLst>
                </a:gridCol>
                <a:gridCol w="2031693">
                  <a:extLst>
                    <a:ext uri="{9D8B030D-6E8A-4147-A177-3AD203B41FA5}">
                      <a16:colId xmlns="" xmlns:a16="http://schemas.microsoft.com/office/drawing/2014/main" val="2687384983"/>
                    </a:ext>
                  </a:extLst>
                </a:gridCol>
                <a:gridCol w="1786522">
                  <a:extLst>
                    <a:ext uri="{9D8B030D-6E8A-4147-A177-3AD203B41FA5}">
                      <a16:colId xmlns="" xmlns:a16="http://schemas.microsoft.com/office/drawing/2014/main" val="1577331402"/>
                    </a:ext>
                  </a:extLst>
                </a:gridCol>
                <a:gridCol w="1846708">
                  <a:extLst>
                    <a:ext uri="{9D8B030D-6E8A-4147-A177-3AD203B41FA5}">
                      <a16:colId xmlns="" xmlns:a16="http://schemas.microsoft.com/office/drawing/2014/main" val="3274370000"/>
                    </a:ext>
                  </a:extLst>
                </a:gridCol>
              </a:tblGrid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Actual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XGBoost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Rforest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76461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7326338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237798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613124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7947833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88637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54355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101383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B. Simmons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2308021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L. Aldridge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K.A. Towns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Aldridge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740347"/>
                  </a:ext>
                </a:extLst>
              </a:tr>
              <a:tr h="618467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Jimmy B., 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743241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Embiid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D.M. Cousins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Walker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16409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K.A. Towns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Jimmy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434916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4DBE7EDF-66F6-4455-9484-BC829DC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249" y="1412801"/>
            <a:ext cx="3723209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Accuracy of Model</a:t>
            </a: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LogR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Smote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- 8/12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- 2/3 top 3</a:t>
            </a:r>
          </a:p>
          <a:p>
            <a:pPr lvl="2">
              <a:buFontTx/>
              <a:buChar char="-"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BBC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- 9/12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- 1/3 top 3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RForest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Smote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- 12/12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- 1/3 top 3</a:t>
            </a:r>
          </a:p>
          <a:p>
            <a:pPr lvl="2">
              <a:buFontTx/>
              <a:buChar char="-"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795BE97-754E-4E0D-A7B5-8A74A5BCA337}"/>
              </a:ext>
            </a:extLst>
          </p:cNvPr>
          <p:cNvSpPr/>
          <p:nvPr/>
        </p:nvSpPr>
        <p:spPr>
          <a:xfrm>
            <a:off x="1271464" y="1997968"/>
            <a:ext cx="6768752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5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Use Case: </a:t>
            </a:r>
            <a:r>
              <a:rPr lang="en-SG" dirty="0" err="1">
                <a:solidFill>
                  <a:schemeClr val="bg1"/>
                </a:solidFill>
                <a:latin typeface="Rockwell" panose="02060603020205020403" pitchFamily="18" charset="0"/>
              </a:rPr>
              <a:t>BetOnline</a:t>
            </a:r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 (2019 MVP)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DDC23212-EA93-43DB-BC22-1A5D11FA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844824"/>
            <a:ext cx="7920880" cy="43604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="" xmlns:a16="http://schemas.microsoft.com/office/drawing/2014/main" id="{A46BB3E5-AFBB-4EAF-B4FE-BB83672D1DD7}"/>
              </a:ext>
            </a:extLst>
          </p:cNvPr>
          <p:cNvSpPr/>
          <p:nvPr/>
        </p:nvSpPr>
        <p:spPr>
          <a:xfrm>
            <a:off x="2495600" y="4005064"/>
            <a:ext cx="1368152" cy="9361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2784B094-57AC-4E93-91F2-440A847BDB7F}"/>
              </a:ext>
            </a:extLst>
          </p:cNvPr>
          <p:cNvCxnSpPr>
            <a:stCxn id="4" idx="6"/>
          </p:cNvCxnSpPr>
          <p:nvPr/>
        </p:nvCxnSpPr>
        <p:spPr>
          <a:xfrm flipV="1">
            <a:off x="3863752" y="2132856"/>
            <a:ext cx="4824536" cy="234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="" xmlns:a16="http://schemas.microsoft.com/office/drawing/2014/main" id="{4CF2F9D1-F458-4EAC-BF52-2426B0CA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471" y="1340768"/>
            <a:ext cx="3651201" cy="2664296"/>
          </a:xfrm>
        </p:spPr>
        <p:txBody>
          <a:bodyPr>
            <a:normAutofit/>
          </a:bodyPr>
          <a:lstStyle/>
          <a:p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BetOnline’s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MVP odds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1. Giannis Antetokounmpo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2. James Harden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3. Paul George</a:t>
            </a: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8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Use Case: </a:t>
            </a:r>
            <a:r>
              <a:rPr lang="en-SG" dirty="0" err="1">
                <a:solidFill>
                  <a:schemeClr val="bg1"/>
                </a:solidFill>
                <a:latin typeface="Rockwell" panose="02060603020205020403" pitchFamily="18" charset="0"/>
              </a:rPr>
              <a:t>BetOnline</a:t>
            </a:r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 (2019 MVP)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72000"/>
              </p:ext>
            </p:extLst>
          </p:nvPr>
        </p:nvGraphicFramePr>
        <p:xfrm>
          <a:off x="1066800" y="1844824"/>
          <a:ext cx="9721080" cy="44500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98940">
                  <a:extLst>
                    <a:ext uri="{9D8B030D-6E8A-4147-A177-3AD203B41FA5}">
                      <a16:colId xmlns="" xmlns:a16="http://schemas.microsoft.com/office/drawing/2014/main" val="1377778530"/>
                    </a:ext>
                  </a:extLst>
                </a:gridCol>
                <a:gridCol w="1379987">
                  <a:extLst>
                    <a:ext uri="{9D8B030D-6E8A-4147-A177-3AD203B41FA5}">
                      <a16:colId xmlns="" xmlns:a16="http://schemas.microsoft.com/office/drawing/2014/main" val="1669811938"/>
                    </a:ext>
                  </a:extLst>
                </a:gridCol>
                <a:gridCol w="1670510">
                  <a:extLst>
                    <a:ext uri="{9D8B030D-6E8A-4147-A177-3AD203B41FA5}">
                      <a16:colId xmlns="" xmlns:a16="http://schemas.microsoft.com/office/drawing/2014/main" val="2053644887"/>
                    </a:ext>
                  </a:extLst>
                </a:gridCol>
                <a:gridCol w="2178927">
                  <a:extLst>
                    <a:ext uri="{9D8B030D-6E8A-4147-A177-3AD203B41FA5}">
                      <a16:colId xmlns="" xmlns:a16="http://schemas.microsoft.com/office/drawing/2014/main" val="2687384983"/>
                    </a:ext>
                  </a:extLst>
                </a:gridCol>
                <a:gridCol w="1815772">
                  <a:extLst>
                    <a:ext uri="{9D8B030D-6E8A-4147-A177-3AD203B41FA5}">
                      <a16:colId xmlns="" xmlns:a16="http://schemas.microsoft.com/office/drawing/2014/main" val="1577331402"/>
                    </a:ext>
                  </a:extLst>
                </a:gridCol>
                <a:gridCol w="1876944">
                  <a:extLst>
                    <a:ext uri="{9D8B030D-6E8A-4147-A177-3AD203B41FA5}">
                      <a16:colId xmlns="" xmlns:a16="http://schemas.microsoft.com/office/drawing/2014/main" val="327437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BetOnline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Bball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-Ref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XGBoost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Rforest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76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73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23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613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794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886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54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James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101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230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74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7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5982500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9D78ECA-A2F1-4EBE-8991-E634586D2B72}"/>
              </a:ext>
            </a:extLst>
          </p:cNvPr>
          <p:cNvSpPr/>
          <p:nvPr/>
        </p:nvSpPr>
        <p:spPr>
          <a:xfrm>
            <a:off x="5374407" y="5445224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7671322-EC65-4A04-99DF-B6997519A356}"/>
              </a:ext>
            </a:extLst>
          </p:cNvPr>
          <p:cNvSpPr/>
          <p:nvPr/>
        </p:nvSpPr>
        <p:spPr>
          <a:xfrm>
            <a:off x="5447928" y="2204864"/>
            <a:ext cx="1152128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AC4B72C-4320-41F7-8469-F0780EF6B027}"/>
              </a:ext>
            </a:extLst>
          </p:cNvPr>
          <p:cNvSpPr/>
          <p:nvPr/>
        </p:nvSpPr>
        <p:spPr>
          <a:xfrm>
            <a:off x="7320136" y="2891383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5A66CA9-4C0B-4594-AC9B-8D1687282895}"/>
              </a:ext>
            </a:extLst>
          </p:cNvPr>
          <p:cNvSpPr/>
          <p:nvPr/>
        </p:nvSpPr>
        <p:spPr>
          <a:xfrm>
            <a:off x="7248128" y="4261978"/>
            <a:ext cx="1512168" cy="2119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3373720-3218-4388-B0DE-AAB335BE2CC4}"/>
              </a:ext>
            </a:extLst>
          </p:cNvPr>
          <p:cNvSpPr/>
          <p:nvPr/>
        </p:nvSpPr>
        <p:spPr>
          <a:xfrm>
            <a:off x="9120336" y="4725144"/>
            <a:ext cx="1512168" cy="87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C97F5B80-4B00-40B5-9109-925D7DB940B8}"/>
              </a:ext>
            </a:extLst>
          </p:cNvPr>
          <p:cNvSpPr/>
          <p:nvPr/>
        </p:nvSpPr>
        <p:spPr>
          <a:xfrm>
            <a:off x="9125991" y="3531815"/>
            <a:ext cx="1512168" cy="87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37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urice podoloff trophy white background">
            <a:extLst>
              <a:ext uri="{FF2B5EF4-FFF2-40B4-BE49-F238E27FC236}">
                <a16:creationId xmlns="" xmlns:a16="http://schemas.microsoft.com/office/drawing/2014/main" id="{F7B1ACBC-5B6D-43FA-BC5D-14125959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" y="1989348"/>
            <a:ext cx="4008512" cy="41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Definition – Most Valuable Player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="" xmlns:a16="http://schemas.microsoft.com/office/drawing/2014/main" id="{DE618CCA-1BF9-4FAE-BC7D-4F95B1BF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720" y="2708920"/>
            <a:ext cx="7741046" cy="1672655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Official Definition: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	“Award given to the </a:t>
            </a:r>
            <a:r>
              <a:rPr lang="en-SG" u="sn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best performing player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of the 		  regular season”</a:t>
            </a:r>
          </a:p>
          <a:p>
            <a:pPr marL="0" indent="0">
              <a:buNone/>
            </a:pPr>
            <a:endParaRPr lang="en-SG" u="sng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u="sng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1055440" y="5661248"/>
            <a:ext cx="1968152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9810329A-5579-4492-8279-52F1C7A98AB1}"/>
              </a:ext>
            </a:extLst>
          </p:cNvPr>
          <p:cNvSpPr txBox="1"/>
          <p:nvPr/>
        </p:nvSpPr>
        <p:spPr>
          <a:xfrm>
            <a:off x="1055440" y="5572719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Maurice </a:t>
            </a:r>
            <a:r>
              <a:rPr lang="en-SG" sz="1400" dirty="0" err="1">
                <a:solidFill>
                  <a:schemeClr val="bg1"/>
                </a:solidFill>
                <a:latin typeface="Corbel" panose="020B0503020204020204" pitchFamily="34" charset="0"/>
              </a:rPr>
              <a:t>Podoloff</a:t>
            </a:r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 Trophy</a:t>
            </a:r>
          </a:p>
        </p:txBody>
      </p:sp>
    </p:spTree>
    <p:extLst>
      <p:ext uri="{BB962C8B-B14F-4D97-AF65-F5344CB8AC3E}">
        <p14:creationId xmlns:p14="http://schemas.microsoft.com/office/powerpoint/2010/main" val="33532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 smtClean="0">
                <a:solidFill>
                  <a:schemeClr val="bg1"/>
                </a:solidFill>
                <a:latin typeface="Rockwell" panose="02060603020205020403" pitchFamily="18" charset="0"/>
              </a:rPr>
              <a:t>Results (with 1996+ data)</a:t>
            </a:r>
            <a:endParaRPr lang="en-S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479376" y="5726807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="" xmlns:a16="http://schemas.microsoft.com/office/drawing/2014/main" id="{04C3FED5-DC68-44E6-BCFF-1B2D7CD9C08A}"/>
              </a:ext>
            </a:extLst>
          </p:cNvPr>
          <p:cNvSpPr/>
          <p:nvPr/>
        </p:nvSpPr>
        <p:spPr>
          <a:xfrm>
            <a:off x="1099921" y="1694359"/>
            <a:ext cx="2163831" cy="7200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LogReg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, ADASYN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&amp;</a:t>
            </a:r>
          </a:p>
          <a:p>
            <a:pPr algn="ctr"/>
            <a:r>
              <a:rPr lang="en-SG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BaggingClassifier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="" xmlns:a16="http://schemas.microsoft.com/office/drawing/2014/main" id="{6DBABFF0-37A9-42DD-9817-12B73FFB1FF1}"/>
              </a:ext>
            </a:extLst>
          </p:cNvPr>
          <p:cNvSpPr/>
          <p:nvPr/>
        </p:nvSpPr>
        <p:spPr>
          <a:xfrm>
            <a:off x="4947816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Log </a:t>
            </a:r>
            <a:r>
              <a:rPr lang="en-SG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Reg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 &amp;</a:t>
            </a:r>
          </a:p>
          <a:p>
            <a:pPr algn="ctr"/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 ADASYN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8CCE763D-5993-4119-B82D-4746C3F516BB}"/>
              </a:ext>
            </a:extLst>
          </p:cNvPr>
          <p:cNvSpPr/>
          <p:nvPr/>
        </p:nvSpPr>
        <p:spPr>
          <a:xfrm>
            <a:off x="8756705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ADASYN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&amp; Random Forest</a:t>
            </a: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387131" y="2786668"/>
            <a:ext cx="1285200" cy="439200"/>
          </a:xfrm>
          <a:prstGeom prst="rect">
            <a:avLst/>
          </a:prstGeom>
        </p:spPr>
      </p:pic>
      <p:pic>
        <p:nvPicPr>
          <p:cNvPr id="3" name="Picture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296500" y="3547940"/>
            <a:ext cx="3092400" cy="22824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25A33A3D-852C-49D9-9525-D30628A2EBCF}"/>
              </a:ext>
            </a:extLst>
          </p:cNvPr>
          <p:cNvSpPr/>
          <p:nvPr/>
        </p:nvSpPr>
        <p:spPr>
          <a:xfrm>
            <a:off x="5897342" y="4424887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1582334" y="2755145"/>
            <a:ext cx="1285200" cy="439200"/>
          </a:xfrm>
          <a:prstGeom prst="rect">
            <a:avLst/>
          </a:prstGeom>
        </p:spPr>
      </p:pic>
      <p:pic>
        <p:nvPicPr>
          <p:cNvPr id="5" name="Picture 4"/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635636" y="3547940"/>
            <a:ext cx="3092400" cy="2282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="" xmlns:a16="http://schemas.microsoft.com/office/drawing/2014/main" id="{0DC97B05-C4E6-4B57-84BB-0FF83DEB6248}"/>
              </a:ext>
            </a:extLst>
          </p:cNvPr>
          <p:cNvSpPr/>
          <p:nvPr/>
        </p:nvSpPr>
        <p:spPr>
          <a:xfrm>
            <a:off x="2233350" y="4365104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/>
          <p:cNvPicPr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91928" y="2786668"/>
            <a:ext cx="1285200" cy="439200"/>
          </a:xfrm>
          <a:prstGeom prst="rect">
            <a:avLst/>
          </a:prstGeom>
        </p:spPr>
      </p:pic>
      <p:pic>
        <p:nvPicPr>
          <p:cNvPr id="7" name="Picture 6"/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032800" y="3547940"/>
            <a:ext cx="3092400" cy="228240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78BFA011-2154-4912-B626-2D31103F60DC}"/>
              </a:ext>
            </a:extLst>
          </p:cNvPr>
          <p:cNvSpPr/>
          <p:nvPr/>
        </p:nvSpPr>
        <p:spPr>
          <a:xfrm>
            <a:off x="9635870" y="4329100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81555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Results: NBA 2018 </a:t>
            </a:r>
            <a:r>
              <a:rPr lang="en-SG" dirty="0" smtClean="0">
                <a:solidFill>
                  <a:schemeClr val="bg1"/>
                </a:solidFill>
                <a:latin typeface="Rockwell" panose="02060603020205020403" pitchFamily="18" charset="0"/>
              </a:rPr>
              <a:t>MVP (with 1996+ data)</a:t>
            </a:r>
            <a:endParaRPr lang="en-S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013703"/>
              </p:ext>
            </p:extLst>
          </p:nvPr>
        </p:nvGraphicFramePr>
        <p:xfrm>
          <a:off x="407368" y="1436018"/>
          <a:ext cx="7920882" cy="5331678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1025055">
                  <a:extLst>
                    <a:ext uri="{9D8B030D-6E8A-4147-A177-3AD203B41FA5}">
                      <a16:colId xmlns="" xmlns:a16="http://schemas.microsoft.com/office/drawing/2014/main" val="1377778530"/>
                    </a:ext>
                  </a:extLst>
                </a:gridCol>
                <a:gridCol w="1916774">
                  <a:extLst>
                    <a:ext uri="{9D8B030D-6E8A-4147-A177-3AD203B41FA5}">
                      <a16:colId xmlns="" xmlns:a16="http://schemas.microsoft.com/office/drawing/2014/main" val="1669811938"/>
                    </a:ext>
                  </a:extLst>
                </a:gridCol>
                <a:gridCol w="2649381">
                  <a:extLst>
                    <a:ext uri="{9D8B030D-6E8A-4147-A177-3AD203B41FA5}">
                      <a16:colId xmlns="" xmlns:a16="http://schemas.microsoft.com/office/drawing/2014/main" val="2687384983"/>
                    </a:ext>
                  </a:extLst>
                </a:gridCol>
                <a:gridCol w="2329672">
                  <a:extLst>
                    <a:ext uri="{9D8B030D-6E8A-4147-A177-3AD203B41FA5}">
                      <a16:colId xmlns="" xmlns:a16="http://schemas.microsoft.com/office/drawing/2014/main" val="1577331402"/>
                    </a:ext>
                  </a:extLst>
                </a:gridCol>
              </a:tblGrid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Actual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ADASYN +</a:t>
                      </a:r>
                    </a:p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BC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baseline="0" dirty="0" smtClean="0">
                          <a:latin typeface="Corbel" panose="020B0503020204020204" pitchFamily="34" charset="0"/>
                        </a:rPr>
                        <a:t> + ADASYN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76461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J. Harden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L. James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7326338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L. James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J. Harden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237798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R. Westbrook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R. Westbrook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613124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A. Davis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baseline="0" dirty="0" smtClean="0">
                          <a:latin typeface="Corbel" panose="020B0503020204020204" pitchFamily="34" charset="0"/>
                        </a:rPr>
                        <a:t>A. Davis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7947833"/>
                  </a:ext>
                </a:extLst>
              </a:tr>
              <a:tr h="3939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88637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K. Durant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K. Durant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54355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Steph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Curry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Giannis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A.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101383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Giannis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A.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2308021"/>
                  </a:ext>
                </a:extLst>
              </a:tr>
              <a:tr h="270872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L. Aldridge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Chris Paul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740347"/>
                  </a:ext>
                </a:extLst>
              </a:tr>
              <a:tr h="618467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Jimmy B., 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N.</a:t>
                      </a:r>
                      <a:r>
                        <a:rPr lang="en-SG" baseline="0" dirty="0" smtClean="0">
                          <a:latin typeface="Corbel" panose="020B0503020204020204" pitchFamily="34" charset="0"/>
                        </a:rPr>
                        <a:t> </a:t>
                      </a:r>
                      <a:r>
                        <a:rPr lang="en-SG" baseline="0" dirty="0" err="1" smtClean="0">
                          <a:latin typeface="Corbel" panose="020B0503020204020204" pitchFamily="34" charset="0"/>
                        </a:rPr>
                        <a:t>Jokic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Jimmy B.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743241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Embiid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K.</a:t>
                      </a:r>
                      <a:r>
                        <a:rPr lang="en-SG" baseline="0" dirty="0" smtClean="0">
                          <a:latin typeface="Corbel" panose="020B0503020204020204" pitchFamily="34" charset="0"/>
                        </a:rPr>
                        <a:t> Irving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Chris Paul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9816409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DeMarcus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C.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K. Irving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0434916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4DBE7EDF-66F6-4455-9484-BC829DC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249" y="1412801"/>
            <a:ext cx="3723209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Accuracy of Model</a:t>
            </a: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LogR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ADASYN + BC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- 8/12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5/5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top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5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>
              <a:buFontTx/>
              <a:buChar char="-"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 err="1" smtClean="0">
                <a:solidFill>
                  <a:schemeClr val="bg1"/>
                </a:solidFill>
                <a:latin typeface="Corbel" panose="020B0503020204020204" pitchFamily="34" charset="0"/>
              </a:rPr>
              <a:t>LogR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+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ADASYN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8/12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5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/5 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top </a:t>
            </a:r>
            <a:r>
              <a:rPr lang="en-SG" dirty="0" smtClean="0">
                <a:solidFill>
                  <a:schemeClr val="bg1"/>
                </a:solidFill>
                <a:latin typeface="Corbel" panose="020B0503020204020204" pitchFamily="34" charset="0"/>
              </a:rPr>
              <a:t>3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A795BE97-754E-4E0D-A7B5-8A74A5BCA337}"/>
              </a:ext>
            </a:extLst>
          </p:cNvPr>
          <p:cNvSpPr/>
          <p:nvPr/>
        </p:nvSpPr>
        <p:spPr>
          <a:xfrm>
            <a:off x="1322661" y="2056092"/>
            <a:ext cx="6768752" cy="19489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05010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Results: NBA </a:t>
            </a:r>
            <a:r>
              <a:rPr lang="en-SG" dirty="0" smtClean="0">
                <a:solidFill>
                  <a:schemeClr val="bg1"/>
                </a:solidFill>
                <a:latin typeface="Rockwell" panose="02060603020205020403" pitchFamily="18" charset="0"/>
              </a:rPr>
              <a:t>2019 </a:t>
            </a:r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MVP (with 1996+ data)</a:t>
            </a:r>
            <a:endParaRPr lang="en-SG" dirty="0">
              <a:solidFill>
                <a:schemeClr val="bg1"/>
              </a:solidFill>
              <a:latin typeface="Rockwell" panose="02060603020205020403" pitchFamily="18" charset="0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4727008"/>
              </p:ext>
            </p:extLst>
          </p:nvPr>
        </p:nvGraphicFramePr>
        <p:xfrm>
          <a:off x="1066800" y="1844824"/>
          <a:ext cx="7844136" cy="47193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98940">
                  <a:extLst>
                    <a:ext uri="{9D8B030D-6E8A-4147-A177-3AD203B41FA5}">
                      <a16:colId xmlns="" xmlns:a16="http://schemas.microsoft.com/office/drawing/2014/main" val="1377778530"/>
                    </a:ext>
                  </a:extLst>
                </a:gridCol>
                <a:gridCol w="1379987">
                  <a:extLst>
                    <a:ext uri="{9D8B030D-6E8A-4147-A177-3AD203B41FA5}">
                      <a16:colId xmlns="" xmlns:a16="http://schemas.microsoft.com/office/drawing/2014/main" val="1669811938"/>
                    </a:ext>
                  </a:extLst>
                </a:gridCol>
                <a:gridCol w="1670510">
                  <a:extLst>
                    <a:ext uri="{9D8B030D-6E8A-4147-A177-3AD203B41FA5}">
                      <a16:colId xmlns="" xmlns:a16="http://schemas.microsoft.com/office/drawing/2014/main" val="2053644887"/>
                    </a:ext>
                  </a:extLst>
                </a:gridCol>
                <a:gridCol w="2178927">
                  <a:extLst>
                    <a:ext uri="{9D8B030D-6E8A-4147-A177-3AD203B41FA5}">
                      <a16:colId xmlns="" xmlns:a16="http://schemas.microsoft.com/office/drawing/2014/main" val="2687384983"/>
                    </a:ext>
                  </a:extLst>
                </a:gridCol>
                <a:gridCol w="1815772">
                  <a:extLst>
                    <a:ext uri="{9D8B030D-6E8A-4147-A177-3AD203B41FA5}">
                      <a16:colId xmlns="" xmlns:a16="http://schemas.microsoft.com/office/drawing/2014/main" val="15773314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BetOnline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Bball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-Ref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+ ADASYN +</a:t>
                      </a:r>
                    </a:p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BC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baseline="0" dirty="0" smtClean="0">
                          <a:latin typeface="Corbel" panose="020B0503020204020204" pitchFamily="34" charset="0"/>
                        </a:rPr>
                        <a:t> + ADASYN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376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J. Harden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673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 smtClean="0">
                          <a:latin typeface="Corbel" panose="020B0503020204020204" pitchFamily="34" charset="0"/>
                        </a:rPr>
                        <a:t>Giannis</a:t>
                      </a:r>
                      <a:r>
                        <a:rPr lang="en-SG" dirty="0" smtClean="0">
                          <a:latin typeface="Corbel" panose="020B0503020204020204" pitchFamily="34" charset="0"/>
                        </a:rPr>
                        <a:t> A.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4323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L. James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L. James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56613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6794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64886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5754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91101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9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83230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11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 smtClean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SG" dirty="0" smtClean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58874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 smtClean="0">
                          <a:latin typeface="Corbel" panose="020B0503020204020204" pitchFamily="34" charset="0"/>
                        </a:rPr>
                        <a:t>13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 smtClean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67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05982500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09D78ECA-A2F1-4EBE-8991-E634586D2B72}"/>
              </a:ext>
            </a:extLst>
          </p:cNvPr>
          <p:cNvSpPr/>
          <p:nvPr/>
        </p:nvSpPr>
        <p:spPr>
          <a:xfrm>
            <a:off x="5374407" y="5733256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7671322-EC65-4A04-99DF-B6997519A356}"/>
              </a:ext>
            </a:extLst>
          </p:cNvPr>
          <p:cNvSpPr/>
          <p:nvPr/>
        </p:nvSpPr>
        <p:spPr>
          <a:xfrm>
            <a:off x="5374407" y="2531343"/>
            <a:ext cx="1299170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AC4B72C-4320-41F7-8469-F0780EF6B027}"/>
              </a:ext>
            </a:extLst>
          </p:cNvPr>
          <p:cNvSpPr/>
          <p:nvPr/>
        </p:nvSpPr>
        <p:spPr>
          <a:xfrm>
            <a:off x="7320136" y="2891383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23373720-3218-4388-B0DE-AAB335BE2CC4}"/>
              </a:ext>
            </a:extLst>
          </p:cNvPr>
          <p:cNvSpPr/>
          <p:nvPr/>
        </p:nvSpPr>
        <p:spPr>
          <a:xfrm>
            <a:off x="7213637" y="5373216"/>
            <a:ext cx="1512168" cy="684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40895883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Limitations/Improvements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="" xmlns:a16="http://schemas.microsoft.com/office/drawing/2014/main" id="{7A12184F-D6BF-4BD7-8484-F4ED5918F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Playstyle changes over timespan of dataset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Conduct modelling on a smaller timespan with less variance in playstyle</a:t>
            </a:r>
          </a:p>
          <a:p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Player intangibles difficult to capture via statistics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I.e. Gravity, hustle, leadership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Conduct more rigorous feature selection &amp;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004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9936" y="1916832"/>
            <a:ext cx="5976664" cy="194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3CB5515-7833-410A-8754-192ED514C7B7}"/>
              </a:ext>
            </a:extLst>
          </p:cNvPr>
          <p:cNvSpPr txBox="1">
            <a:spLocks/>
          </p:cNvSpPr>
          <p:nvPr/>
        </p:nvSpPr>
        <p:spPr>
          <a:xfrm>
            <a:off x="6816080" y="4425696"/>
            <a:ext cx="3456384" cy="58748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 smtClean="0"/>
              <a:t>The Process is Completed</a:t>
            </a:r>
          </a:p>
          <a:p>
            <a:pPr algn="ctr"/>
            <a:r>
              <a:rPr lang="en-US" sz="3000" dirty="0" smtClean="0"/>
              <a:t>(For Now)</a:t>
            </a:r>
            <a:endParaRPr lang="en-US" sz="30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539B9200-88A5-41F5-8F4E-1B639628AED1}"/>
              </a:ext>
            </a:extLst>
          </p:cNvPr>
          <p:cNvCxnSpPr/>
          <p:nvPr/>
        </p:nvCxnSpPr>
        <p:spPr>
          <a:xfrm>
            <a:off x="5807968" y="4077072"/>
            <a:ext cx="568863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006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The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821796" y="1916832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911178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Image result for espn logo">
            <a:extLst>
              <a:ext uri="{FF2B5EF4-FFF2-40B4-BE49-F238E27FC236}">
                <a16:creationId xmlns="" xmlns:a16="http://schemas.microsoft.com/office/drawing/2014/main" id="{76E312EB-4AE2-4BE2-96D4-552E70C0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8" y="1772816"/>
            <a:ext cx="1154870" cy="86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orts illustrated logo">
            <a:extLst>
              <a:ext uri="{FF2B5EF4-FFF2-40B4-BE49-F238E27FC236}">
                <a16:creationId xmlns="" xmlns:a16="http://schemas.microsoft.com/office/drawing/2014/main" id="{4AC1EA80-8F0B-48BA-BF02-926CFB8B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2636912"/>
            <a:ext cx="1154871" cy="7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he athletic logo">
            <a:extLst>
              <a:ext uri="{FF2B5EF4-FFF2-40B4-BE49-F238E27FC236}">
                <a16:creationId xmlns="" xmlns:a16="http://schemas.microsoft.com/office/drawing/2014/main" id="{FA6FBA10-BC8F-449A-8D8A-8224DA5E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3573016"/>
            <a:ext cx="1154871" cy="11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ox sports logo">
            <a:extLst>
              <a:ext uri="{FF2B5EF4-FFF2-40B4-BE49-F238E27FC236}">
                <a16:creationId xmlns="" xmlns:a16="http://schemas.microsoft.com/office/drawing/2014/main" id="{9E5217D9-4A30-43AE-9EB0-141F8166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3269949"/>
            <a:ext cx="130828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usa today logo">
            <a:extLst>
              <a:ext uri="{FF2B5EF4-FFF2-40B4-BE49-F238E27FC236}">
                <a16:creationId xmlns="" xmlns:a16="http://schemas.microsoft.com/office/drawing/2014/main" id="{868C9B7D-4C1A-482D-B485-7AA1FF5C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2" y="4941168"/>
            <a:ext cx="1154872" cy="7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he ringer logo">
            <a:extLst>
              <a:ext uri="{FF2B5EF4-FFF2-40B4-BE49-F238E27FC236}">
                <a16:creationId xmlns="" xmlns:a16="http://schemas.microsoft.com/office/drawing/2014/main" id="{7C6ADDAE-D7A2-4BA8-A9EA-AA6340CC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2381161"/>
            <a:ext cx="1308283" cy="90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nbcsports logo">
            <a:extLst>
              <a:ext uri="{FF2B5EF4-FFF2-40B4-BE49-F238E27FC236}">
                <a16:creationId xmlns="" xmlns:a16="http://schemas.microsoft.com/office/drawing/2014/main" id="{E7EF6F3C-FC27-4C8D-99D5-D461332D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5685997"/>
            <a:ext cx="1154872" cy="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urner sports">
            <a:extLst>
              <a:ext uri="{FF2B5EF4-FFF2-40B4-BE49-F238E27FC236}">
                <a16:creationId xmlns="" xmlns:a16="http://schemas.microsoft.com/office/drawing/2014/main" id="{07402215-376D-4700-9D6E-DB337C6B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4561603"/>
            <a:ext cx="1308283" cy="7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associated press">
            <a:extLst>
              <a:ext uri="{FF2B5EF4-FFF2-40B4-BE49-F238E27FC236}">
                <a16:creationId xmlns="" xmlns:a16="http://schemas.microsoft.com/office/drawing/2014/main" id="{F0B6649B-3339-4B32-A63C-3894B1AC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5506999"/>
            <a:ext cx="1308283" cy="7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="" xmlns:a16="http://schemas.microsoft.com/office/drawing/2014/main" id="{54FEE930-C344-46DC-878C-266A6C254871}"/>
              </a:ext>
            </a:extLst>
          </p:cNvPr>
          <p:cNvCxnSpPr>
            <a:cxnSpLocks/>
          </p:cNvCxnSpPr>
          <p:nvPr/>
        </p:nvCxnSpPr>
        <p:spPr>
          <a:xfrm flipH="1">
            <a:off x="3635685" y="4077072"/>
            <a:ext cx="12241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59C89B98-587D-4361-9DAA-9E4CD47B26D1}"/>
              </a:ext>
            </a:extLst>
          </p:cNvPr>
          <p:cNvSpPr txBox="1"/>
          <p:nvPr/>
        </p:nvSpPr>
        <p:spPr>
          <a:xfrm>
            <a:off x="3923718" y="3680048"/>
            <a:ext cx="64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rbel" panose="020B0503020204020204" pitchFamily="34" charset="0"/>
              </a:rPr>
              <a:t>Vote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="" xmlns:a16="http://schemas.microsoft.com/office/drawing/2014/main" id="{B2230544-09B0-49AD-87ED-068609025B2F}"/>
              </a:ext>
            </a:extLst>
          </p:cNvPr>
          <p:cNvSpPr/>
          <p:nvPr/>
        </p:nvSpPr>
        <p:spPr>
          <a:xfrm>
            <a:off x="5147869" y="177281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10 points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="" xmlns:a16="http://schemas.microsoft.com/office/drawing/2014/main" id="{F5B9A9C7-FD2E-4B7F-A152-DDBA16037F2C}"/>
              </a:ext>
            </a:extLst>
          </p:cNvPr>
          <p:cNvSpPr/>
          <p:nvPr/>
        </p:nvSpPr>
        <p:spPr>
          <a:xfrm>
            <a:off x="5147869" y="2754288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7 points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="" xmlns:a16="http://schemas.microsoft.com/office/drawing/2014/main" id="{CD799782-C9BE-4390-AD0C-8966B8A998F0}"/>
              </a:ext>
            </a:extLst>
          </p:cNvPr>
          <p:cNvSpPr/>
          <p:nvPr/>
        </p:nvSpPr>
        <p:spPr>
          <a:xfrm>
            <a:off x="5147869" y="3735760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5 points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="" xmlns:a16="http://schemas.microsoft.com/office/drawing/2014/main" id="{D830260B-2162-4ABA-9580-DFA4BDE5C2C2}"/>
              </a:ext>
            </a:extLst>
          </p:cNvPr>
          <p:cNvSpPr/>
          <p:nvPr/>
        </p:nvSpPr>
        <p:spPr>
          <a:xfrm>
            <a:off x="5147869" y="470083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3 points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="" xmlns:a16="http://schemas.microsoft.com/office/drawing/2014/main" id="{7CB9924B-8AA5-439A-8AB1-8FD0538A1A18}"/>
              </a:ext>
            </a:extLst>
          </p:cNvPr>
          <p:cNvSpPr/>
          <p:nvPr/>
        </p:nvSpPr>
        <p:spPr>
          <a:xfrm>
            <a:off x="5147869" y="566140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 point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="" xmlns:a16="http://schemas.microsoft.com/office/drawing/2014/main" id="{C57F167D-AA14-4621-80F0-312DA8BB0B7A}"/>
              </a:ext>
            </a:extLst>
          </p:cNvPr>
          <p:cNvCxnSpPr>
            <a:cxnSpLocks/>
          </p:cNvCxnSpPr>
          <p:nvPr/>
        </p:nvCxnSpPr>
        <p:spPr>
          <a:xfrm flipH="1">
            <a:off x="7176104" y="4077072"/>
            <a:ext cx="12241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D9C5583B-4FDC-4B5A-9D46-C5CE7BA78EB2}"/>
              </a:ext>
            </a:extLst>
          </p:cNvPr>
          <p:cNvSpPr txBox="1"/>
          <p:nvPr/>
        </p:nvSpPr>
        <p:spPr>
          <a:xfrm>
            <a:off x="7452110" y="3684766"/>
            <a:ext cx="780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rbel" panose="020B0503020204020204" pitchFamily="34" charset="0"/>
              </a:rPr>
              <a:t>Score</a:t>
            </a:r>
          </a:p>
        </p:txBody>
      </p:sp>
      <p:pic>
        <p:nvPicPr>
          <p:cNvPr id="2070" name="Picture 22" descr="Image result for james harden mvp">
            <a:extLst>
              <a:ext uri="{FF2B5EF4-FFF2-40B4-BE49-F238E27FC236}">
                <a16:creationId xmlns="" xmlns:a16="http://schemas.microsoft.com/office/drawing/2014/main" id="{BA5D253E-48DF-4F32-8309-58BBFE0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340" y="2232466"/>
            <a:ext cx="3049300" cy="35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8B44579D-A2B7-4DF6-88B9-9EE7B9824F14}"/>
              </a:ext>
            </a:extLst>
          </p:cNvPr>
          <p:cNvSpPr txBox="1"/>
          <p:nvPr/>
        </p:nvSpPr>
        <p:spPr>
          <a:xfrm>
            <a:off x="9174970" y="5949280"/>
            <a:ext cx="246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James Harden, 2018 NBA MVP</a:t>
            </a:r>
          </a:p>
        </p:txBody>
      </p:sp>
    </p:spTree>
    <p:extLst>
      <p:ext uri="{BB962C8B-B14F-4D97-AF65-F5344CB8AC3E}">
        <p14:creationId xmlns:p14="http://schemas.microsoft.com/office/powerpoint/2010/main" val="11533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 descr="Image result for nick young meme">
            <a:extLst>
              <a:ext uri="{FF2B5EF4-FFF2-40B4-BE49-F238E27FC236}">
                <a16:creationId xmlns="" xmlns:a16="http://schemas.microsoft.com/office/drawing/2014/main" id="{29AC066E-187D-444B-9753-388C40013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081596"/>
            <a:ext cx="3600000" cy="26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Best performing player ??</a:t>
            </a:r>
          </a:p>
          <a:p>
            <a:pPr algn="ctr"/>
            <a:endParaRPr lang="en-SG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LUL WHUT!?????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2EF36FD-63FC-4F5F-9D8A-94F3277ED0E6}"/>
              </a:ext>
            </a:extLst>
          </p:cNvPr>
          <p:cNvSpPr txBox="1"/>
          <p:nvPr/>
        </p:nvSpPr>
        <p:spPr>
          <a:xfrm>
            <a:off x="2423592" y="588430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Nick Young </a:t>
            </a:r>
            <a:r>
              <a:rPr lang="en-SG" sz="1200" b="1" dirty="0">
                <a:solidFill>
                  <a:schemeClr val="bg1"/>
                </a:solidFill>
                <a:latin typeface="Corbel" panose="020B0503020204020204" pitchFamily="34" charset="0"/>
              </a:rPr>
              <a:t>AKA</a:t>
            </a:r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Swaggy</a:t>
            </a:r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 P Perpetually confused</a:t>
            </a:r>
          </a:p>
        </p:txBody>
      </p:sp>
    </p:spTree>
    <p:extLst>
      <p:ext uri="{BB962C8B-B14F-4D97-AF65-F5344CB8AC3E}">
        <p14:creationId xmlns:p14="http://schemas.microsoft.com/office/powerpoint/2010/main" val="34825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the 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best player on the best team with the best record</a:t>
            </a:r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  <a:endParaRPr lang="en-SG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4098" name="Picture 2" descr="Image result for Steve Aschburner">
            <a:extLst>
              <a:ext uri="{FF2B5EF4-FFF2-40B4-BE49-F238E27FC236}">
                <a16:creationId xmlns="" xmlns:a16="http://schemas.microsoft.com/office/drawing/2014/main" id="{C112C651-FC38-416C-AB87-55CA261D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081600"/>
            <a:ext cx="3600000" cy="26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91966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Steve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Aschburner</a:t>
            </a:r>
            <a:endParaRPr lang="en-SG" sz="1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NBA.com</a:t>
            </a:r>
          </a:p>
        </p:txBody>
      </p:sp>
    </p:spTree>
    <p:extLst>
      <p:ext uri="{BB962C8B-B14F-4D97-AF65-F5344CB8AC3E}">
        <p14:creationId xmlns:p14="http://schemas.microsoft.com/office/powerpoint/2010/main" val="374740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all about value: 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who has done the most for his team?</a:t>
            </a:r>
            <a:endParaRPr lang="en-SG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Ian Thomsen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Sports Illustrated</a:t>
            </a:r>
          </a:p>
        </p:txBody>
      </p:sp>
      <p:pic>
        <p:nvPicPr>
          <p:cNvPr id="5128" name="Picture 8" descr="Image result for Ian Thomsen">
            <a:extLst>
              <a:ext uri="{FF2B5EF4-FFF2-40B4-BE49-F238E27FC236}">
                <a16:creationId xmlns="" xmlns:a16="http://schemas.microsoft.com/office/drawing/2014/main" id="{4AA2D1C0-5DAD-4268-A9A0-D1AB12B2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00" y="3081600"/>
            <a:ext cx="3603437" cy="26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about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 doing what others have not done before</a:t>
            </a:r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Shaun Powell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NBA.com</a:t>
            </a:r>
          </a:p>
        </p:txBody>
      </p:sp>
      <p:pic>
        <p:nvPicPr>
          <p:cNvPr id="5122" name="Picture 2" descr="Image result for Fran Blinebury">
            <a:extLst>
              <a:ext uri="{FF2B5EF4-FFF2-40B4-BE49-F238E27FC236}">
                <a16:creationId xmlns="" xmlns:a16="http://schemas.microsoft.com/office/drawing/2014/main" id="{B3DDFADE-7532-4C64-BD06-55707A3D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00" y="3081600"/>
            <a:ext cx="3600000" cy="26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haun Powell journalist">
            <a:extLst>
              <a:ext uri="{FF2B5EF4-FFF2-40B4-BE49-F238E27FC236}">
                <a16:creationId xmlns="" xmlns:a16="http://schemas.microsoft.com/office/drawing/2014/main" id="{82E2BD70-F96D-46B8-B81B-CE28C961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24" y="3076267"/>
            <a:ext cx="3628575" cy="2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=""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Attempt to use statistics and machine learning modelling to bring objectivity to how the MVP award is decided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49560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Leong Keng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Whye</a:t>
            </a:r>
            <a:endParaRPr lang="en-SG" sz="1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General Assembly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E000917E-8FF4-4642-8A78-3D1EB7BF8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00" y="3081600"/>
            <a:ext cx="3168352" cy="26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=""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=""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Kaggle + data from basketballreference.com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Kaggle: 17k rows (24k) x 51 columns </a:t>
            </a: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BballReference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: Past MVP candidates &amp; winners, Team Wins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Imbalanced dataset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406 MVP candidates out of 17148 players (2.36%)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620</TotalTime>
  <Words>2047</Words>
  <Application>Microsoft Office PowerPoint</Application>
  <PresentationFormat>Widescreen</PresentationFormat>
  <Paragraphs>445</Paragraphs>
  <Slides>24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Corbel</vt:lpstr>
      <vt:lpstr>Franklin Gothic Medium</vt:lpstr>
      <vt:lpstr>Impact</vt:lpstr>
      <vt:lpstr>Rockwell</vt:lpstr>
      <vt:lpstr>Basketball 16x9</vt:lpstr>
      <vt:lpstr>Predicting NBA’s  MVPs</vt:lpstr>
      <vt:lpstr>Definition – Most Valuable Player</vt:lpstr>
      <vt:lpstr>Deciding NBA’s MVP – The Process</vt:lpstr>
      <vt:lpstr>Deciding NBA’s MVP – Problems</vt:lpstr>
      <vt:lpstr>Deciding NBA’s MVP – Problems</vt:lpstr>
      <vt:lpstr>Deciding NBA’s MVP – Problems</vt:lpstr>
      <vt:lpstr>Deciding NBA’s MVP – Problems</vt:lpstr>
      <vt:lpstr>Problem Statement</vt:lpstr>
      <vt:lpstr>Dataset</vt:lpstr>
      <vt:lpstr>Dataset</vt:lpstr>
      <vt:lpstr>Dataset</vt:lpstr>
      <vt:lpstr>Dataset</vt:lpstr>
      <vt:lpstr>Methodology</vt:lpstr>
      <vt:lpstr>Methodology - SMOTE</vt:lpstr>
      <vt:lpstr>Methodology</vt:lpstr>
      <vt:lpstr>Results</vt:lpstr>
      <vt:lpstr>Results: NBA 2018 MVP</vt:lpstr>
      <vt:lpstr>Use Case: BetOnline (2019 MVP)</vt:lpstr>
      <vt:lpstr>Use Case: BetOnline (2019 MVP)</vt:lpstr>
      <vt:lpstr>Results (with 1996+ data)</vt:lpstr>
      <vt:lpstr>Results: NBA 2018 MVP (with 1996+ data)</vt:lpstr>
      <vt:lpstr>Results: NBA 2019 MVP (with 1996+ data)</vt:lpstr>
      <vt:lpstr>Limitations/Improvements</vt:lpstr>
      <vt:lpstr>Thank You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NBA’s Most Valuable Players</dc:title>
  <dc:creator>Keng Dog</dc:creator>
  <cp:lastModifiedBy>Keng Whye Leong</cp:lastModifiedBy>
  <cp:revision>47</cp:revision>
  <dcterms:created xsi:type="dcterms:W3CDTF">2019-05-29T16:31:32Z</dcterms:created>
  <dcterms:modified xsi:type="dcterms:W3CDTF">2019-06-13T03:30:59Z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